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9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taatliches" charset="1" panose="000000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notesMasters/notesMaster1.xml" Type="http://schemas.openxmlformats.org/officeDocument/2006/relationships/notesMaster"/><Relationship Id="rId3" Target="viewProps.xml" Type="http://schemas.openxmlformats.org/officeDocument/2006/relationships/viewProps"/><Relationship Id="rId30" Target="theme/theme2.xml" Type="http://schemas.openxmlformats.org/officeDocument/2006/relationships/theme"/><Relationship Id="rId31" Target="notesSlides/notesSlide1.xml" Type="http://schemas.openxmlformats.org/officeDocument/2006/relationships/notesSlide"/><Relationship Id="rId32" Target="notesSlides/notesSlide2.xml" Type="http://schemas.openxmlformats.org/officeDocument/2006/relationships/notesSlide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notesSlides/notesSlide7.xml" Type="http://schemas.openxmlformats.org/officeDocument/2006/relationships/notesSlide"/><Relationship Id="rId38" Target="notesSlides/notesSlide8.xml" Type="http://schemas.openxmlformats.org/officeDocument/2006/relationships/notesSlide"/><Relationship Id="rId39" Target="notesSlides/notesSlide9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0.xml" Type="http://schemas.openxmlformats.org/officeDocument/2006/relationships/notesSlide"/><Relationship Id="rId41" Target="notesSlides/notesSlide11.xml" Type="http://schemas.openxmlformats.org/officeDocument/2006/relationships/notesSlide"/><Relationship Id="rId42" Target="notesSlides/notesSlide12.xml" Type="http://schemas.openxmlformats.org/officeDocument/2006/relationships/notesSlide"/><Relationship Id="rId43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jpe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4.jpe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5.jpe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6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jpe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8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3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jpe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0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65900" y="1795100"/>
            <a:ext cx="14527800" cy="6417000"/>
            <a:chOff x="0" y="0"/>
            <a:chExt cx="19370400" cy="8556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370421" cy="8555990"/>
            </a:xfrm>
            <a:custGeom>
              <a:avLst/>
              <a:gdLst/>
              <a:ahLst/>
              <a:cxnLst/>
              <a:rect r="r" b="b" t="t" l="l"/>
              <a:pathLst>
                <a:path h="8555990" w="19370421">
                  <a:moveTo>
                    <a:pt x="0" y="0"/>
                  </a:moveTo>
                  <a:lnTo>
                    <a:pt x="19370421" y="0"/>
                  </a:lnTo>
                  <a:lnTo>
                    <a:pt x="19370421" y="8555990"/>
                  </a:lnTo>
                  <a:lnTo>
                    <a:pt x="0" y="8555990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527675" y="3400150"/>
            <a:ext cx="13232550" cy="411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EB008B"/>
                </a:solidFill>
                <a:latin typeface="Staatliches"/>
              </a:rPr>
              <a:t>AI HACKATHON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36250" y="7111600"/>
            <a:ext cx="13415400" cy="808200"/>
            <a:chOff x="0" y="0"/>
            <a:chExt cx="17887200" cy="10776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887187" cy="1077595"/>
            </a:xfrm>
            <a:custGeom>
              <a:avLst/>
              <a:gdLst/>
              <a:ahLst/>
              <a:cxnLst/>
              <a:rect r="r" b="b" t="t" l="l"/>
              <a:pathLst>
                <a:path h="1077595" w="17887187">
                  <a:moveTo>
                    <a:pt x="0" y="0"/>
                  </a:moveTo>
                  <a:lnTo>
                    <a:pt x="17887187" y="0"/>
                  </a:lnTo>
                  <a:lnTo>
                    <a:pt x="17887187" y="1077595"/>
                  </a:lnTo>
                  <a:lnTo>
                    <a:pt x="0" y="1077595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7887200" cy="110617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F1A6B"/>
                  </a:solidFill>
                  <a:latin typeface="Arimo Bold"/>
                </a:rPr>
                <a:t>Organized By Acharya Institutes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36250" y="6574376"/>
            <a:ext cx="13066800" cy="228600"/>
            <a:chOff x="0" y="0"/>
            <a:chExt cx="17422400" cy="3048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7422368" cy="304800"/>
            </a:xfrm>
            <a:custGeom>
              <a:avLst/>
              <a:gdLst/>
              <a:ahLst/>
              <a:cxnLst/>
              <a:rect r="r" b="b" t="t" l="l"/>
              <a:pathLst>
                <a:path h="304800" w="17422368">
                  <a:moveTo>
                    <a:pt x="0" y="0"/>
                  </a:moveTo>
                  <a:lnTo>
                    <a:pt x="17422368" y="0"/>
                  </a:lnTo>
                  <a:lnTo>
                    <a:pt x="17422368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629650" y="6574376"/>
            <a:ext cx="222000" cy="228600"/>
            <a:chOff x="0" y="0"/>
            <a:chExt cx="296000" cy="304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495518" y="0"/>
            <a:ext cx="792482" cy="79248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20975" y="3118287"/>
            <a:ext cx="15435600" cy="5349409"/>
            <a:chOff x="0" y="0"/>
            <a:chExt cx="20580800" cy="713254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580858" cy="7132534"/>
            </a:xfrm>
            <a:custGeom>
              <a:avLst/>
              <a:gdLst/>
              <a:ahLst/>
              <a:cxnLst/>
              <a:rect r="r" b="b" t="t" l="l"/>
              <a:pathLst>
                <a:path h="7132534" w="20580858">
                  <a:moveTo>
                    <a:pt x="0" y="0"/>
                  </a:moveTo>
                  <a:lnTo>
                    <a:pt x="20580858" y="0"/>
                  </a:lnTo>
                  <a:lnTo>
                    <a:pt x="20580858" y="7132534"/>
                  </a:lnTo>
                  <a:lnTo>
                    <a:pt x="0" y="7132534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36283" y="1003049"/>
            <a:ext cx="1552029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BUDGET PLANNING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26300" y="2180250"/>
            <a:ext cx="15087000" cy="228600"/>
            <a:chOff x="0" y="0"/>
            <a:chExt cx="201160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39900" y="2180200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77930" y="4005466"/>
            <a:ext cx="1458489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Starting the project will require a budget of around 4-6 lakh INR. </a:t>
            </a:r>
          </a:p>
          <a:p>
            <a:pPr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This will be necessary to get the project off the ground.</a:t>
            </a:r>
          </a:p>
          <a:p>
            <a:pPr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This budget is crucial for launching the project successfully.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35302" y="3311355"/>
            <a:ext cx="15447600" cy="4524060"/>
            <a:chOff x="0" y="0"/>
            <a:chExt cx="20596800" cy="603208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596861" cy="6032110"/>
            </a:xfrm>
            <a:custGeom>
              <a:avLst/>
              <a:gdLst/>
              <a:ahLst/>
              <a:cxnLst/>
              <a:rect r="r" b="b" t="t" l="l"/>
              <a:pathLst>
                <a:path h="6032110" w="20596861">
                  <a:moveTo>
                    <a:pt x="0" y="0"/>
                  </a:moveTo>
                  <a:lnTo>
                    <a:pt x="20596861" y="0"/>
                  </a:lnTo>
                  <a:lnTo>
                    <a:pt x="20596861" y="6032110"/>
                  </a:lnTo>
                  <a:lnTo>
                    <a:pt x="0" y="6032110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1425" y="1161900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Some of our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competitors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26300" y="2180250"/>
            <a:ext cx="15087000" cy="228600"/>
            <a:chOff x="0" y="0"/>
            <a:chExt cx="201160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39900" y="2180200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429440" y="1066458"/>
            <a:ext cx="1603768" cy="1092606"/>
            <a:chOff x="0" y="0"/>
            <a:chExt cx="2138357" cy="145680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138299" cy="1456817"/>
            </a:xfrm>
            <a:custGeom>
              <a:avLst/>
              <a:gdLst/>
              <a:ahLst/>
              <a:cxnLst/>
              <a:rect r="r" b="b" t="t" l="l"/>
              <a:pathLst>
                <a:path h="1456817" w="2138299">
                  <a:moveTo>
                    <a:pt x="0" y="0"/>
                  </a:moveTo>
                  <a:lnTo>
                    <a:pt x="2138299" y="0"/>
                  </a:lnTo>
                  <a:lnTo>
                    <a:pt x="2138299" y="1456817"/>
                  </a:lnTo>
                  <a:lnTo>
                    <a:pt x="0" y="1456817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38357" cy="1456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1F1A6B"/>
                  </a:solidFill>
                  <a:latin typeface="Staatliches"/>
                </a:rPr>
                <a:t>05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31425" y="4260850"/>
            <a:ext cx="16231324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rimo Bold"/>
              </a:rPr>
              <a:t>ADA check your health -ADA HEALTH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425" y="5449560"/>
            <a:ext cx="16231324" cy="88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5" indent="-539753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FFFFF"/>
                </a:solidFill>
                <a:latin typeface="Arimo Bold"/>
              </a:rPr>
              <a:t>FLORENCE - AI powered Digital health worker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82242"/>
            <a:ext cx="16230600" cy="8176058"/>
            <a:chOff x="0" y="0"/>
            <a:chExt cx="14759272" cy="7434886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4759284" cy="7434911"/>
            </a:xfrm>
            <a:custGeom>
              <a:avLst/>
              <a:gdLst/>
              <a:ahLst/>
              <a:cxnLst/>
              <a:rect r="r" b="b" t="t" l="l"/>
              <a:pathLst>
                <a:path h="7434911" w="14759284">
                  <a:moveTo>
                    <a:pt x="0" y="0"/>
                  </a:moveTo>
                  <a:lnTo>
                    <a:pt x="14759284" y="0"/>
                  </a:lnTo>
                  <a:lnTo>
                    <a:pt x="14759284" y="7434911"/>
                  </a:lnTo>
                  <a:lnTo>
                    <a:pt x="0" y="7434911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51339" y="2103365"/>
            <a:ext cx="2857200" cy="228600"/>
            <a:chOff x="0" y="0"/>
            <a:chExt cx="3809600" cy="304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809619" cy="304800"/>
            </a:xfrm>
            <a:custGeom>
              <a:avLst/>
              <a:gdLst/>
              <a:ahLst/>
              <a:cxnLst/>
              <a:rect r="r" b="b" t="t" l="l"/>
              <a:pathLst>
                <a:path h="304800" w="3809619">
                  <a:moveTo>
                    <a:pt x="0" y="0"/>
                  </a:moveTo>
                  <a:lnTo>
                    <a:pt x="3809619" y="0"/>
                  </a:lnTo>
                  <a:lnTo>
                    <a:pt x="3809619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230300" y="2103365"/>
            <a:ext cx="222000" cy="228600"/>
            <a:chOff x="0" y="0"/>
            <a:chExt cx="296000" cy="3048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51339" y="2745622"/>
            <a:ext cx="4849298" cy="484929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440851" y="1314790"/>
            <a:ext cx="3563107" cy="771096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832657" y="1314790"/>
            <a:ext cx="3563107" cy="771096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224462" y="1314790"/>
            <a:ext cx="3563107" cy="771096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51339" y="1179440"/>
            <a:ext cx="410696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>
                <a:solidFill>
                  <a:srgbClr val="EB008B"/>
                </a:solidFill>
                <a:latin typeface="Staatliches"/>
              </a:rPr>
              <a:t>DEMO-</a:t>
            </a:r>
            <a:r>
              <a:rPr lang="en-US" sz="6000">
                <a:solidFill>
                  <a:srgbClr val="FFFFFF"/>
                </a:solidFill>
                <a:latin typeface="Staatliches"/>
              </a:rPr>
              <a:t>UI &amp; UX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0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800000">
            <a:off x="10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6300" y="2871598"/>
            <a:ext cx="15435600" cy="5616641"/>
            <a:chOff x="0" y="0"/>
            <a:chExt cx="20580800" cy="748885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580858" cy="7488892"/>
            </a:xfrm>
            <a:custGeom>
              <a:avLst/>
              <a:gdLst/>
              <a:ahLst/>
              <a:cxnLst/>
              <a:rect r="r" b="b" t="t" l="l"/>
              <a:pathLst>
                <a:path h="7488892" w="20580858">
                  <a:moveTo>
                    <a:pt x="0" y="0"/>
                  </a:moveTo>
                  <a:lnTo>
                    <a:pt x="20580858" y="0"/>
                  </a:lnTo>
                  <a:lnTo>
                    <a:pt x="20580858" y="7488892"/>
                  </a:lnTo>
                  <a:lnTo>
                    <a:pt x="0" y="7488892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1425" y="1161900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Our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team </a:t>
            </a:r>
            <a:r>
              <a:rPr lang="en-US" sz="6000">
                <a:solidFill>
                  <a:srgbClr val="FFFFFF"/>
                </a:solidFill>
                <a:latin typeface="Staatliches"/>
              </a:rPr>
              <a:t>&amp;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 strength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26300" y="2180250"/>
            <a:ext cx="15087000" cy="228600"/>
            <a:chOff x="0" y="0"/>
            <a:chExt cx="201160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39900" y="2180200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931342" y="1001382"/>
            <a:ext cx="1705316" cy="1105210"/>
            <a:chOff x="0" y="0"/>
            <a:chExt cx="2273755" cy="1473613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273808" cy="1473581"/>
            </a:xfrm>
            <a:custGeom>
              <a:avLst/>
              <a:gdLst/>
              <a:ahLst/>
              <a:cxnLst/>
              <a:rect r="r" b="b" t="t" l="l"/>
              <a:pathLst>
                <a:path h="1473581" w="2273808">
                  <a:moveTo>
                    <a:pt x="0" y="0"/>
                  </a:moveTo>
                  <a:lnTo>
                    <a:pt x="2273808" y="0"/>
                  </a:lnTo>
                  <a:lnTo>
                    <a:pt x="2273808" y="1473581"/>
                  </a:lnTo>
                  <a:lnTo>
                    <a:pt x="0" y="1473581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273755" cy="147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1F1A6B"/>
                  </a:solidFill>
                  <a:latin typeface="Staatliches"/>
                </a:rPr>
                <a:t>06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481846" y="3147950"/>
            <a:ext cx="12975907" cy="503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720" indent="-331360" lvl="1">
              <a:lnSpc>
                <a:spcPts val="4481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Dr. Ajith Padyana (Mentor) :</a:t>
            </a:r>
          </a:p>
          <a:p>
            <a:pPr>
              <a:lnSpc>
                <a:spcPts val="4481"/>
              </a:lnSpc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            Head of the Department. Dept. of CSE, Acharya IT</a:t>
            </a:r>
          </a:p>
          <a:p>
            <a:pPr>
              <a:lnSpc>
                <a:spcPts val="4481"/>
              </a:lnSpc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            Bengaluru.</a:t>
            </a:r>
          </a:p>
          <a:p>
            <a:pPr marL="662720" indent="-331360" lvl="1">
              <a:lnSpc>
                <a:spcPts val="4481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ANIKETH HEBBAR: </a:t>
            </a:r>
          </a:p>
          <a:p>
            <a:pPr>
              <a:lnSpc>
                <a:spcPts val="4481"/>
              </a:lnSpc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            Technical Part, Coding and Team Lead</a:t>
            </a:r>
          </a:p>
          <a:p>
            <a:pPr marL="662720" indent="-331360" lvl="1">
              <a:lnSpc>
                <a:spcPts val="4481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KEVIN RONEY:  </a:t>
            </a:r>
          </a:p>
          <a:p>
            <a:pPr>
              <a:lnSpc>
                <a:spcPts val="4481"/>
              </a:lnSpc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            Awareness and Medical Research.</a:t>
            </a:r>
          </a:p>
          <a:p>
            <a:pPr marL="662720" indent="-331360" lvl="1">
              <a:lnSpc>
                <a:spcPts val="4481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KAVANA M:           </a:t>
            </a:r>
          </a:p>
          <a:p>
            <a:pPr>
              <a:lnSpc>
                <a:spcPts val="4481"/>
              </a:lnSpc>
            </a:pPr>
            <a:r>
              <a:rPr lang="en-US" sz="3069">
                <a:solidFill>
                  <a:srgbClr val="FFFFFF"/>
                </a:solidFill>
                <a:latin typeface="Canva Sans Bold"/>
              </a:rPr>
              <a:t>           Presentation, Ideation and Team Co-ordination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2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52548" y="1524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4999"/>
          </a:blip>
          <a:srcRect l="0" t="21875" r="0" b="21875"/>
          <a:stretch>
            <a:fillRect/>
          </a:stretch>
        </p:blipFill>
        <p:spPr>
          <a:xfrm flipH="false" flipV="false" rot="0">
            <a:off x="148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5565600" y="1414002"/>
            <a:ext cx="7156800" cy="3729498"/>
            <a:chOff x="0" y="0"/>
            <a:chExt cx="9542400" cy="497266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542399" cy="4972711"/>
            </a:xfrm>
            <a:custGeom>
              <a:avLst/>
              <a:gdLst/>
              <a:ahLst/>
              <a:cxnLst/>
              <a:rect r="r" b="b" t="t" l="l"/>
              <a:pathLst>
                <a:path h="4972711" w="9542399">
                  <a:moveTo>
                    <a:pt x="0" y="0"/>
                  </a:moveTo>
                  <a:lnTo>
                    <a:pt x="9542399" y="0"/>
                  </a:lnTo>
                  <a:lnTo>
                    <a:pt x="9542399" y="4972711"/>
                  </a:lnTo>
                  <a:lnTo>
                    <a:pt x="0" y="4972711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7701" r="0" b="14730"/>
          <a:stretch>
            <a:fillRect/>
          </a:stretch>
        </p:blipFill>
        <p:spPr>
          <a:xfrm flipH="false" flipV="false" rot="0">
            <a:off x="4248807" y="1028700"/>
            <a:ext cx="9723232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97848" y="6286246"/>
            <a:ext cx="1522515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Staatliche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0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0200" y="2553850"/>
            <a:ext cx="15435600" cy="6458400"/>
            <a:chOff x="0" y="0"/>
            <a:chExt cx="20580800" cy="86112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580858" cy="8611235"/>
            </a:xfrm>
            <a:custGeom>
              <a:avLst/>
              <a:gdLst/>
              <a:ahLst/>
              <a:cxnLst/>
              <a:rect r="r" b="b" t="t" l="l"/>
              <a:pathLst>
                <a:path h="8611235" w="20580858">
                  <a:moveTo>
                    <a:pt x="0" y="0"/>
                  </a:moveTo>
                  <a:lnTo>
                    <a:pt x="20580858" y="0"/>
                  </a:lnTo>
                  <a:lnTo>
                    <a:pt x="20580858" y="8611235"/>
                  </a:lnTo>
                  <a:lnTo>
                    <a:pt x="0" y="8611235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7725" y="1161900"/>
            <a:ext cx="152527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Table of</a:t>
            </a:r>
            <a:r>
              <a:rPr lang="en-US" sz="6000">
                <a:solidFill>
                  <a:srgbClr val="6F6ABD"/>
                </a:solidFill>
                <a:latin typeface="Staatliches"/>
              </a:rPr>
              <a:t>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2175" y="3246596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24129" y="4748212"/>
            <a:ext cx="484934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FFFFFF"/>
                </a:solidFill>
                <a:latin typeface="Arimo"/>
              </a:rPr>
              <a:t>Awareness regarding medicine usage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14529" y="3246596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4525" y="7663538"/>
            <a:ext cx="4581750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mo"/>
              </a:rPr>
              <a:t>NLP and Regional Language Inclusion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28525" y="6216414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9991" y="3246532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08173" y="4705350"/>
            <a:ext cx="45817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</a:rPr>
              <a:t>Medical chatbot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8173" y="4019513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the project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929" y="4019513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requirements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90859" y="4019563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project 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4753" y="6989327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Novelty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479" y="7701638"/>
            <a:ext cx="4581750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Arimo"/>
              </a:rPr>
              <a:t>About Leading  medical chatbot companies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66425" y="6216448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31550" y="7666427"/>
            <a:ext cx="45817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>
                <a:solidFill>
                  <a:srgbClr val="FFFFFF"/>
                </a:solidFill>
                <a:latin typeface="Arimo"/>
              </a:rPr>
              <a:t>About our members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10975" y="6216512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6F6ABD"/>
                </a:solidFill>
                <a:latin typeface="Staatliches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2379" y="6989427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COMPETITION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87309" y="6989477"/>
            <a:ext cx="4581750" cy="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Staatliches"/>
              </a:rPr>
              <a:t>our team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26300" y="2180250"/>
            <a:ext cx="15087000" cy="228600"/>
            <a:chOff x="0" y="0"/>
            <a:chExt cx="20116000" cy="3048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639900" y="2180200"/>
            <a:ext cx="222000" cy="228600"/>
            <a:chOff x="0" y="0"/>
            <a:chExt cx="296000" cy="3048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6842379" y="4705350"/>
            <a:ext cx="45817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rimo"/>
              </a:rPr>
              <a:t>Medical chatbot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F2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152548" y="15240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44999"/>
          </a:blip>
          <a:srcRect l="0" t="21875" r="0" b="21875"/>
          <a:stretch>
            <a:fillRect/>
          </a:stretch>
        </p:blipFill>
        <p:spPr>
          <a:xfrm flipH="false" flipV="false" rot="0">
            <a:off x="148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144000" y="2524900"/>
            <a:ext cx="7156800" cy="5539800"/>
            <a:chOff x="0" y="0"/>
            <a:chExt cx="9542400" cy="73864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542399" cy="7386447"/>
            </a:xfrm>
            <a:custGeom>
              <a:avLst/>
              <a:gdLst/>
              <a:ahLst/>
              <a:cxnLst/>
              <a:rect r="r" b="b" t="t" l="l"/>
              <a:pathLst>
                <a:path h="7386447" w="9542399">
                  <a:moveTo>
                    <a:pt x="0" y="0"/>
                  </a:moveTo>
                  <a:lnTo>
                    <a:pt x="9542399" y="0"/>
                  </a:lnTo>
                  <a:lnTo>
                    <a:pt x="9542399" y="7386447"/>
                  </a:lnTo>
                  <a:lnTo>
                    <a:pt x="0" y="7386447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759750" y="6046050"/>
            <a:ext cx="3069000" cy="228600"/>
            <a:chOff x="0" y="0"/>
            <a:chExt cx="40920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091940" cy="304800"/>
            </a:xfrm>
            <a:custGeom>
              <a:avLst/>
              <a:gdLst/>
              <a:ahLst/>
              <a:cxnLst/>
              <a:rect r="r" b="b" t="t" l="l"/>
              <a:pathLst>
                <a:path h="304800" w="4091940">
                  <a:moveTo>
                    <a:pt x="0" y="0"/>
                  </a:moveTo>
                  <a:lnTo>
                    <a:pt x="4091940" y="0"/>
                  </a:lnTo>
                  <a:lnTo>
                    <a:pt x="409194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955326" y="6046000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11250" t="9022" r="8438" b="16755"/>
          <a:stretch>
            <a:fillRect/>
          </a:stretch>
        </p:blipFill>
        <p:spPr>
          <a:xfrm flipH="false" flipV="false" rot="0">
            <a:off x="9906743" y="2708867"/>
            <a:ext cx="5844013" cy="294660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09331" y="6646125"/>
            <a:ext cx="6713991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1"/>
              </a:lnSpc>
            </a:pPr>
            <a:r>
              <a:rPr lang="en-US" sz="4068">
                <a:solidFill>
                  <a:srgbClr val="FFFFFF"/>
                </a:solidFill>
                <a:latin typeface="Arimo Bold Italics"/>
              </a:rPr>
              <a:t>                            #BOT-lers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314325"/>
            <a:ext cx="13339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1F1A6B"/>
                </a:solidFill>
                <a:latin typeface="Staatliches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00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8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098454" y="1028700"/>
            <a:ext cx="16160846" cy="8229600"/>
            <a:chOff x="0" y="0"/>
            <a:chExt cx="14528800" cy="739851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4528800" cy="7398488"/>
            </a:xfrm>
            <a:custGeom>
              <a:avLst/>
              <a:gdLst/>
              <a:ahLst/>
              <a:cxnLst/>
              <a:rect r="r" b="b" t="t" l="l"/>
              <a:pathLst>
                <a:path h="7398488" w="14528800">
                  <a:moveTo>
                    <a:pt x="14528800" y="0"/>
                  </a:moveTo>
                  <a:lnTo>
                    <a:pt x="0" y="0"/>
                  </a:lnTo>
                  <a:lnTo>
                    <a:pt x="0" y="7398488"/>
                  </a:lnTo>
                  <a:lnTo>
                    <a:pt x="14528800" y="7398488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451357" y="1308250"/>
            <a:ext cx="1046286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About the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project ( team MEMBERS)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51357" y="2232225"/>
            <a:ext cx="4942200" cy="228600"/>
            <a:chOff x="0" y="0"/>
            <a:chExt cx="65896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589649" cy="304800"/>
            </a:xfrm>
            <a:custGeom>
              <a:avLst/>
              <a:gdLst/>
              <a:ahLst/>
              <a:cxnLst/>
              <a:rect r="r" b="b" t="t" l="l"/>
              <a:pathLst>
                <a:path h="304800" w="6589649">
                  <a:moveTo>
                    <a:pt x="0" y="0"/>
                  </a:moveTo>
                  <a:lnTo>
                    <a:pt x="6589649" y="0"/>
                  </a:lnTo>
                  <a:lnTo>
                    <a:pt x="6589649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20007" y="2232175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140081" y="3124562"/>
            <a:ext cx="13396175" cy="539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4184" indent="-342092" lvl="1">
              <a:lnSpc>
                <a:spcPts val="3549"/>
              </a:lnSpc>
              <a:buFont typeface="Arial"/>
              <a:buChar char="•"/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Dr. Ajith Padyana (Mentor) :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              HOD, Dept of CSE, AIT ~ +91 9731015499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            </a:t>
            </a:r>
          </a:p>
          <a:p>
            <a:pPr marL="684184" indent="-342092" lvl="1">
              <a:lnSpc>
                <a:spcPts val="3549"/>
              </a:lnSpc>
              <a:buFont typeface="Arial"/>
              <a:buChar char="•"/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ANIKETH HEBBAR : 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             BE in AIML (3rd year) ~ +91 9019772846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Italics"/>
              </a:rPr>
              <a:t>             https://github.com/anikethhebbar</a:t>
            </a:r>
          </a:p>
          <a:p>
            <a:pPr>
              <a:lnSpc>
                <a:spcPts val="3549"/>
              </a:lnSpc>
            </a:pPr>
          </a:p>
          <a:p>
            <a:pPr marL="684184" indent="-342092" lvl="1">
              <a:lnSpc>
                <a:spcPts val="3549"/>
              </a:lnSpc>
              <a:buFont typeface="Arial"/>
              <a:buChar char="•"/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KEVIN RONEY:   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             B.Sc in NURSING (1st year) ~ +91 9567098529</a:t>
            </a:r>
          </a:p>
          <a:p>
            <a:pPr>
              <a:lnSpc>
                <a:spcPts val="3549"/>
              </a:lnSpc>
            </a:pPr>
          </a:p>
          <a:p>
            <a:pPr marL="684184" indent="-342092" lvl="1">
              <a:lnSpc>
                <a:spcPts val="3549"/>
              </a:lnSpc>
              <a:buFont typeface="Arial"/>
              <a:buChar char="•"/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KAVANA M:           </a:t>
            </a:r>
          </a:p>
          <a:p>
            <a:pPr>
              <a:lnSpc>
                <a:spcPts val="3549"/>
              </a:lnSpc>
            </a:pPr>
            <a:r>
              <a:rPr lang="en-US" sz="3168">
                <a:solidFill>
                  <a:srgbClr val="FFFFFF"/>
                </a:solidFill>
                <a:latin typeface="Canva Sans Bold"/>
              </a:rPr>
              <a:t>             MCA (1st year) ~ +91 8073147544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634527" y="1028700"/>
            <a:ext cx="9213473" cy="8229600"/>
            <a:chOff x="0" y="0"/>
            <a:chExt cx="12284631" cy="109728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2284657" cy="10972737"/>
            </a:xfrm>
            <a:custGeom>
              <a:avLst/>
              <a:gdLst/>
              <a:ahLst/>
              <a:cxnLst/>
              <a:rect r="r" b="b" t="t" l="l"/>
              <a:pathLst>
                <a:path h="10972737" w="12284657">
                  <a:moveTo>
                    <a:pt x="0" y="0"/>
                  </a:moveTo>
                  <a:lnTo>
                    <a:pt x="12284657" y="0"/>
                  </a:lnTo>
                  <a:lnTo>
                    <a:pt x="12284657" y="10972737"/>
                  </a:lnTo>
                  <a:lnTo>
                    <a:pt x="0" y="10972737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34400" y="2080114"/>
            <a:ext cx="809400" cy="228600"/>
            <a:chOff x="0" y="0"/>
            <a:chExt cx="1079200" cy="304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079246" cy="304800"/>
            </a:xfrm>
            <a:custGeom>
              <a:avLst/>
              <a:gdLst/>
              <a:ahLst/>
              <a:cxnLst/>
              <a:rect r="r" b="b" t="t" l="l"/>
              <a:pathLst>
                <a:path h="304800" w="1079246">
                  <a:moveTo>
                    <a:pt x="0" y="0"/>
                  </a:moveTo>
                  <a:lnTo>
                    <a:pt x="1079246" y="0"/>
                  </a:lnTo>
                  <a:lnTo>
                    <a:pt x="1079246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922000" y="2080114"/>
            <a:ext cx="222000" cy="228600"/>
            <a:chOff x="0" y="0"/>
            <a:chExt cx="296000" cy="3048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4234" y="2506825"/>
            <a:ext cx="6525655" cy="50071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034400" y="349503"/>
            <a:ext cx="4818750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</a:p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Now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4527" y="2565926"/>
            <a:ext cx="9022938" cy="600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MANY PEOPLE DO NOT KNOW THE POTENTIAL SIDE EFFECTS OF DRUGS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THEY CONSUME IT CONTINUOUSLY WITHOUT THE PRESCRIPTION OF A DOCTOR.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WHICH LEADS TO SEVERE HEALTH PROBLEMS.</a:t>
            </a:r>
          </a:p>
          <a:p>
            <a:pPr algn="l"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 Bold"/>
              </a:rPr>
              <a:t>IT IS MOSTLY SEEN IN COMMON PEOPLE LIKE CONSTRUCTION WORKERS etc.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78875" y="1028700"/>
            <a:ext cx="8051325" cy="8229600"/>
            <a:chOff x="0" y="0"/>
            <a:chExt cx="8936525" cy="91344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936551" cy="9134348"/>
            </a:xfrm>
            <a:custGeom>
              <a:avLst/>
              <a:gdLst/>
              <a:ahLst/>
              <a:cxnLst/>
              <a:rect r="r" b="b" t="t" l="l"/>
              <a:pathLst>
                <a:path h="9134348" w="8936551">
                  <a:moveTo>
                    <a:pt x="0" y="0"/>
                  </a:moveTo>
                  <a:lnTo>
                    <a:pt x="8936551" y="0"/>
                  </a:lnTo>
                  <a:lnTo>
                    <a:pt x="8936551" y="9134348"/>
                  </a:lnTo>
                  <a:lnTo>
                    <a:pt x="0" y="9134348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0638" y="2303354"/>
            <a:ext cx="1654200" cy="228600"/>
            <a:chOff x="0" y="0"/>
            <a:chExt cx="2205600" cy="304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205609" cy="304800"/>
            </a:xfrm>
            <a:custGeom>
              <a:avLst/>
              <a:gdLst/>
              <a:ahLst/>
              <a:cxnLst/>
              <a:rect r="r" b="b" t="t" l="l"/>
              <a:pathLst>
                <a:path h="304800" w="2205609">
                  <a:moveTo>
                    <a:pt x="0" y="0"/>
                  </a:moveTo>
                  <a:lnTo>
                    <a:pt x="2205609" y="0"/>
                  </a:lnTo>
                  <a:lnTo>
                    <a:pt x="2205609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11038" y="2303354"/>
            <a:ext cx="222000" cy="228600"/>
            <a:chOff x="0" y="0"/>
            <a:chExt cx="296000" cy="3048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65234" y="1173178"/>
            <a:ext cx="5694066" cy="397032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756795" y="5500888"/>
            <a:ext cx="5776544" cy="39839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72297" y="1379429"/>
            <a:ext cx="46927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Future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0638" y="3030360"/>
            <a:ext cx="7649562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8"/>
              </a:lnSpc>
            </a:pPr>
          </a:p>
          <a:p>
            <a:pPr marL="749925" indent="-374962" lvl="1">
              <a:lnSpc>
                <a:spcPts val="4168"/>
              </a:lnSpc>
              <a:buFont typeface="Arial"/>
              <a:buChar char="•"/>
            </a:pPr>
            <a:r>
              <a:rPr lang="en-US" sz="3473">
                <a:solidFill>
                  <a:srgbClr val="FFFFFF"/>
                </a:solidFill>
                <a:latin typeface="Arimo Bold"/>
              </a:rPr>
              <a:t>WE CREATE A CHATBOT  TO INFORM USERS ABOUT THE SIDE EFFECTS OF SPECIFIC MEDICINES</a:t>
            </a:r>
          </a:p>
          <a:p>
            <a:pPr>
              <a:lnSpc>
                <a:spcPts val="4168"/>
              </a:lnSpc>
            </a:pPr>
          </a:p>
          <a:p>
            <a:pPr marL="749925" indent="-374962" lvl="1">
              <a:lnSpc>
                <a:spcPts val="4168"/>
              </a:lnSpc>
              <a:buFont typeface="Arial"/>
              <a:buChar char="•"/>
            </a:pPr>
            <a:r>
              <a:rPr lang="en-US" sz="3473">
                <a:solidFill>
                  <a:srgbClr val="FFFFFF"/>
                </a:solidFill>
                <a:latin typeface="Arimo Bold"/>
              </a:rPr>
              <a:t>WE ARE </a:t>
            </a:r>
            <a:r>
              <a:rPr lang="en-US" sz="3473">
                <a:solidFill>
                  <a:srgbClr val="FFFFFF"/>
                </a:solidFill>
                <a:latin typeface="Arimo Bold"/>
              </a:rPr>
              <a:t>USING NLP AND UPDATE ALL MEDICINES WITH ITS CONTRAINDICATIONS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6317" t="13158" r="0" b="1315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039624"/>
            <a:ext cx="7487949" cy="5218676"/>
            <a:chOff x="0" y="0"/>
            <a:chExt cx="9983932" cy="695823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983943" cy="6958257"/>
            </a:xfrm>
            <a:custGeom>
              <a:avLst/>
              <a:gdLst/>
              <a:ahLst/>
              <a:cxnLst/>
              <a:rect r="r" b="b" t="t" l="l"/>
              <a:pathLst>
                <a:path h="6958257" w="9983943">
                  <a:moveTo>
                    <a:pt x="0" y="0"/>
                  </a:moveTo>
                  <a:lnTo>
                    <a:pt x="9983943" y="0"/>
                  </a:lnTo>
                  <a:lnTo>
                    <a:pt x="9983943" y="6958257"/>
                  </a:lnTo>
                  <a:lnTo>
                    <a:pt x="0" y="6958257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91200" y="4039624"/>
            <a:ext cx="7268100" cy="5218676"/>
            <a:chOff x="0" y="0"/>
            <a:chExt cx="7170199" cy="514838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170210" cy="5148404"/>
            </a:xfrm>
            <a:custGeom>
              <a:avLst/>
              <a:gdLst/>
              <a:ahLst/>
              <a:cxnLst/>
              <a:rect r="r" b="b" t="t" l="l"/>
              <a:pathLst>
                <a:path h="5148404" w="7170210">
                  <a:moveTo>
                    <a:pt x="0" y="0"/>
                  </a:moveTo>
                  <a:lnTo>
                    <a:pt x="7170210" y="0"/>
                  </a:lnTo>
                  <a:lnTo>
                    <a:pt x="7170210" y="5148404"/>
                  </a:lnTo>
                  <a:lnTo>
                    <a:pt x="0" y="5148404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7750" y="1028700"/>
            <a:ext cx="16230600" cy="2217490"/>
            <a:chOff x="0" y="0"/>
            <a:chExt cx="21640800" cy="295665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1640811" cy="2956676"/>
            </a:xfrm>
            <a:custGeom>
              <a:avLst/>
              <a:gdLst/>
              <a:ahLst/>
              <a:cxnLst/>
              <a:rect r="r" b="b" t="t" l="l"/>
              <a:pathLst>
                <a:path h="2956676" w="21640811">
                  <a:moveTo>
                    <a:pt x="0" y="0"/>
                  </a:moveTo>
                  <a:lnTo>
                    <a:pt x="21640811" y="0"/>
                  </a:lnTo>
                  <a:lnTo>
                    <a:pt x="21640811" y="2956676"/>
                  </a:lnTo>
                  <a:lnTo>
                    <a:pt x="0" y="2956676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31325" y="1657437"/>
            <a:ext cx="15225150" cy="78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Major 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requirements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26200" y="2675787"/>
            <a:ext cx="15087000" cy="228600"/>
            <a:chOff x="0" y="0"/>
            <a:chExt cx="20116000" cy="3048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639800" y="2675737"/>
            <a:ext cx="222000" cy="228600"/>
            <a:chOff x="0" y="0"/>
            <a:chExt cx="296000" cy="3048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4772538" y="1529123"/>
            <a:ext cx="1828214" cy="1059374"/>
            <a:chOff x="0" y="0"/>
            <a:chExt cx="2437619" cy="1412499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437638" cy="1412494"/>
            </a:xfrm>
            <a:custGeom>
              <a:avLst/>
              <a:gdLst/>
              <a:ahLst/>
              <a:cxnLst/>
              <a:rect r="r" b="b" t="t" l="l"/>
              <a:pathLst>
                <a:path h="1412494" w="2437638">
                  <a:moveTo>
                    <a:pt x="0" y="0"/>
                  </a:moveTo>
                  <a:lnTo>
                    <a:pt x="2437638" y="0"/>
                  </a:lnTo>
                  <a:lnTo>
                    <a:pt x="2437638" y="1412494"/>
                  </a:lnTo>
                  <a:lnTo>
                    <a:pt x="0" y="1412494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2437619" cy="1412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1F1A6B"/>
                  </a:solidFill>
                  <a:latin typeface="Staatliches"/>
                </a:rPr>
                <a:t>02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26200" y="4206256"/>
            <a:ext cx="6449297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COMPLEX DIALOGUES SIMPLIFICATION</a:t>
            </a: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FLEXIBLE DATA COLLECTION</a:t>
            </a:r>
          </a:p>
          <a:p>
            <a:pPr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EASY HANDLING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32278" y="4534869"/>
            <a:ext cx="6009600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FAST ONBOARDING</a:t>
            </a:r>
          </a:p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ONGOING OPTIMIZATION</a:t>
            </a:r>
          </a:p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ANALYTIC AND REPORTING</a:t>
            </a:r>
          </a:p>
          <a:p>
            <a:pPr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nva Sans Bold"/>
              </a:rPr>
              <a:t>NLP TRAINING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26300" y="3607850"/>
            <a:ext cx="15435600" cy="5278200"/>
            <a:chOff x="0" y="0"/>
            <a:chExt cx="20580800" cy="70376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0580858" cy="7037578"/>
            </a:xfrm>
            <a:custGeom>
              <a:avLst/>
              <a:gdLst/>
              <a:ahLst/>
              <a:cxnLst/>
              <a:rect r="r" b="b" t="t" l="l"/>
              <a:pathLst>
                <a:path h="7037578" w="20580858">
                  <a:moveTo>
                    <a:pt x="0" y="0"/>
                  </a:moveTo>
                  <a:lnTo>
                    <a:pt x="20580858" y="0"/>
                  </a:lnTo>
                  <a:lnTo>
                    <a:pt x="20580858" y="7037578"/>
                  </a:lnTo>
                  <a:lnTo>
                    <a:pt x="0" y="7037578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31425" y="1161900"/>
            <a:ext cx="15225150" cy="78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taatliches"/>
              </a:rPr>
              <a:t>Project </a:t>
            </a:r>
            <a:r>
              <a:rPr lang="en-US" sz="6000">
                <a:solidFill>
                  <a:srgbClr val="EB008B"/>
                </a:solidFill>
                <a:latin typeface="Staatliches"/>
              </a:rPr>
              <a:t>goals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26300" y="2180250"/>
            <a:ext cx="15087000" cy="228600"/>
            <a:chOff x="0" y="0"/>
            <a:chExt cx="20116000" cy="304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11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0116037">
                  <a:moveTo>
                    <a:pt x="0" y="0"/>
                  </a:moveTo>
                  <a:lnTo>
                    <a:pt x="20116037" y="0"/>
                  </a:lnTo>
                  <a:lnTo>
                    <a:pt x="2011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39900" y="2180200"/>
            <a:ext cx="222000" cy="228600"/>
            <a:chOff x="0" y="0"/>
            <a:chExt cx="296000" cy="304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96037" cy="304800"/>
            </a:xfrm>
            <a:custGeom>
              <a:avLst/>
              <a:gdLst/>
              <a:ahLst/>
              <a:cxnLst/>
              <a:rect r="r" b="b" t="t" l="l"/>
              <a:pathLst>
                <a:path h="304800" w="296037">
                  <a:moveTo>
                    <a:pt x="0" y="0"/>
                  </a:moveTo>
                  <a:lnTo>
                    <a:pt x="296037" y="0"/>
                  </a:lnTo>
                  <a:lnTo>
                    <a:pt x="296037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996158" y="1041714"/>
            <a:ext cx="1616886" cy="1030926"/>
            <a:chOff x="0" y="0"/>
            <a:chExt cx="2155848" cy="137456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2155825" cy="1374521"/>
            </a:xfrm>
            <a:custGeom>
              <a:avLst/>
              <a:gdLst/>
              <a:ahLst/>
              <a:cxnLst/>
              <a:rect r="r" b="b" t="t" l="l"/>
              <a:pathLst>
                <a:path h="1374521" w="2155825">
                  <a:moveTo>
                    <a:pt x="0" y="0"/>
                  </a:moveTo>
                  <a:lnTo>
                    <a:pt x="2155825" y="0"/>
                  </a:lnTo>
                  <a:lnTo>
                    <a:pt x="2155825" y="1374521"/>
                  </a:lnTo>
                  <a:lnTo>
                    <a:pt x="0" y="1374521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155848" cy="1374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1F1A6B"/>
                  </a:solidFill>
                  <a:latin typeface="Staatliches"/>
                </a:rPr>
                <a:t>03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30778" y="3953965"/>
            <a:ext cx="14478045" cy="450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Updating this chatbot to leading national health apps like "Esanjeevani" and "Umang" 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This will enable common people to easily track their continuous drug use.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Inform common people about the potential health risks of continuous drug use.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Arimo Bold"/>
              </a:rPr>
              <a:t>Even for mild pain or illness, as pharmacy staff may prioritize profit and commission over their health.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569944" y="0"/>
            <a:ext cx="718056" cy="71805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065662" y="1161372"/>
            <a:ext cx="1661796" cy="1176716"/>
            <a:chOff x="0" y="0"/>
            <a:chExt cx="2215728" cy="156895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215769" cy="1568958"/>
            </a:xfrm>
            <a:custGeom>
              <a:avLst/>
              <a:gdLst/>
              <a:ahLst/>
              <a:cxnLst/>
              <a:rect r="r" b="b" t="t" l="l"/>
              <a:pathLst>
                <a:path h="1568958" w="2215769">
                  <a:moveTo>
                    <a:pt x="0" y="0"/>
                  </a:moveTo>
                  <a:lnTo>
                    <a:pt x="2215769" y="0"/>
                  </a:lnTo>
                  <a:lnTo>
                    <a:pt x="2215769" y="1568958"/>
                  </a:lnTo>
                  <a:lnTo>
                    <a:pt x="0" y="1568958"/>
                  </a:lnTo>
                  <a:close/>
                </a:path>
              </a:pathLst>
            </a:custGeom>
            <a:solidFill>
              <a:srgbClr val="00ADE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215728" cy="156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519"/>
                </a:lnSpc>
              </a:pPr>
              <a:r>
                <a:rPr lang="en-US" sz="9600">
                  <a:solidFill>
                    <a:srgbClr val="1F1A6B"/>
                  </a:solidFill>
                  <a:latin typeface="Staatliches"/>
                </a:rPr>
                <a:t>04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161372"/>
            <a:ext cx="15036962" cy="1279398"/>
            <a:chOff x="0" y="0"/>
            <a:chExt cx="20049283" cy="170586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0049280" cy="1705918"/>
            </a:xfrm>
            <a:custGeom>
              <a:avLst/>
              <a:gdLst/>
              <a:ahLst/>
              <a:cxnLst/>
              <a:rect r="r" b="b" t="t" l="l"/>
              <a:pathLst>
                <a:path h="1705918" w="20049280">
                  <a:moveTo>
                    <a:pt x="0" y="0"/>
                  </a:moveTo>
                  <a:lnTo>
                    <a:pt x="20049280" y="0"/>
                  </a:lnTo>
                  <a:lnTo>
                    <a:pt x="20049280" y="1705918"/>
                  </a:lnTo>
                  <a:lnTo>
                    <a:pt x="0" y="1705918"/>
                  </a:lnTo>
                  <a:close/>
                </a:path>
              </a:pathLst>
            </a:custGeom>
            <a:solidFill>
              <a:srgbClr val="000000">
                <a:alpha val="6745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0467323" cy="144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599"/>
                </a:lnSpc>
              </a:pPr>
              <a:r>
                <a:rPr lang="en-US" sz="5499" spc="81">
                  <a:solidFill>
                    <a:srgbClr val="FFFFFF"/>
                  </a:solidFill>
                  <a:latin typeface="Staatliches Bold"/>
                </a:rPr>
                <a:t>NOVELTY ADDED  TO OUR </a:t>
              </a:r>
              <a:r>
                <a:rPr lang="en-US" sz="5499" spc="81">
                  <a:solidFill>
                    <a:srgbClr val="EB008B"/>
                  </a:solidFill>
                  <a:latin typeface="Staatliches Bold"/>
                </a:rPr>
                <a:t>PROJECT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0"/>
            <a:ext cx="816864" cy="8168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2812245"/>
            <a:ext cx="19302167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NLP(Natural language processing)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99914" y="3737071"/>
            <a:ext cx="16329058" cy="1807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6397" indent="-373198" lvl="1">
              <a:lnSpc>
                <a:spcPts val="4839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Canva Sans Bold"/>
              </a:rPr>
              <a:t>A technology that can interact people with their common human language.</a:t>
            </a:r>
          </a:p>
          <a:p>
            <a:pPr marL="746397" indent="-373198" lvl="1">
              <a:lnSpc>
                <a:spcPts val="4839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Canva Sans Bold"/>
              </a:rPr>
              <a:t>We have used NLTK for training the model.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825036"/>
            <a:ext cx="16413799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 Bold"/>
              </a:rPr>
              <a:t>Suggestions in Regional Language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99914" y="6841036"/>
            <a:ext cx="16688086" cy="241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6397" indent="-373198" lvl="1">
              <a:lnSpc>
                <a:spcPts val="4839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Canva Sans Bold"/>
              </a:rPr>
              <a:t>We are providing users the ability to raise their queries in regional languages.</a:t>
            </a:r>
          </a:p>
          <a:p>
            <a:pPr marL="746397" indent="-373198" lvl="1">
              <a:lnSpc>
                <a:spcPts val="4839"/>
              </a:lnSpc>
              <a:buFont typeface="Arial"/>
              <a:buChar char="•"/>
            </a:pPr>
            <a:r>
              <a:rPr lang="en-US" sz="3457">
                <a:solidFill>
                  <a:srgbClr val="FFFFFF"/>
                </a:solidFill>
                <a:latin typeface="Canva Sans Bold"/>
              </a:rPr>
              <a:t>This feature will be particularly useful in these areas, where access to resources can be limited.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DAFW3DonEYY</dc:identifier>
  <dcterms:modified xsi:type="dcterms:W3CDTF">2011-08-01T06:04:30Z</dcterms:modified>
  <cp:revision>1</cp:revision>
  <dc:title>Acharya Hackathon Template.pptx</dc:title>
</cp:coreProperties>
</file>